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5" r:id="rId5"/>
    <p:sldMasterId id="2147493704" r:id="rId6"/>
    <p:sldMasterId id="2147493719" r:id="rId7"/>
    <p:sldMasterId id="2147493731" r:id="rId8"/>
    <p:sldMasterId id="2147493745" r:id="rId9"/>
    <p:sldMasterId id="2147493758" r:id="rId10"/>
    <p:sldMasterId id="2147493770" r:id="rId11"/>
  </p:sldMasterIdLst>
  <p:notesMasterIdLst>
    <p:notesMasterId r:id="rId107"/>
  </p:notesMasterIdLst>
  <p:handoutMasterIdLst>
    <p:handoutMasterId r:id="rId108"/>
  </p:handoutMasterIdLst>
  <p:sldIdLst>
    <p:sldId id="854" r:id="rId12"/>
    <p:sldId id="2142532378" r:id="rId13"/>
    <p:sldId id="922" r:id="rId14"/>
    <p:sldId id="2142532329" r:id="rId15"/>
    <p:sldId id="540" r:id="rId16"/>
    <p:sldId id="2142532383" r:id="rId17"/>
    <p:sldId id="1212" r:id="rId18"/>
    <p:sldId id="1213" r:id="rId19"/>
    <p:sldId id="657" r:id="rId20"/>
    <p:sldId id="658" r:id="rId21"/>
    <p:sldId id="345" r:id="rId22"/>
    <p:sldId id="659" r:id="rId23"/>
    <p:sldId id="261" r:id="rId24"/>
    <p:sldId id="1234" r:id="rId25"/>
    <p:sldId id="1215" r:id="rId26"/>
    <p:sldId id="1216" r:id="rId27"/>
    <p:sldId id="1217" r:id="rId28"/>
    <p:sldId id="1219" r:id="rId29"/>
    <p:sldId id="1220" r:id="rId30"/>
    <p:sldId id="1221" r:id="rId31"/>
    <p:sldId id="1222" r:id="rId32"/>
    <p:sldId id="1223" r:id="rId33"/>
    <p:sldId id="1231" r:id="rId34"/>
    <p:sldId id="1225" r:id="rId35"/>
    <p:sldId id="1226" r:id="rId36"/>
    <p:sldId id="1227" r:id="rId37"/>
    <p:sldId id="2142532341" r:id="rId38"/>
    <p:sldId id="676" r:id="rId39"/>
    <p:sldId id="677" r:id="rId40"/>
    <p:sldId id="678" r:id="rId41"/>
    <p:sldId id="679" r:id="rId42"/>
    <p:sldId id="680" r:id="rId43"/>
    <p:sldId id="681" r:id="rId44"/>
    <p:sldId id="682" r:id="rId45"/>
    <p:sldId id="683" r:id="rId46"/>
    <p:sldId id="684" r:id="rId47"/>
    <p:sldId id="687" r:id="rId48"/>
    <p:sldId id="688" r:id="rId49"/>
    <p:sldId id="689" r:id="rId50"/>
    <p:sldId id="2142532342" r:id="rId51"/>
    <p:sldId id="460" r:id="rId52"/>
    <p:sldId id="2142532343" r:id="rId53"/>
    <p:sldId id="2142532344" r:id="rId54"/>
    <p:sldId id="2142532382" r:id="rId55"/>
    <p:sldId id="802" r:id="rId56"/>
    <p:sldId id="805" r:id="rId57"/>
    <p:sldId id="803" r:id="rId58"/>
    <p:sldId id="804" r:id="rId59"/>
    <p:sldId id="1253" r:id="rId60"/>
    <p:sldId id="810" r:id="rId61"/>
    <p:sldId id="2142532345" r:id="rId62"/>
    <p:sldId id="2142532346" r:id="rId63"/>
    <p:sldId id="2142532347" r:id="rId64"/>
    <p:sldId id="467" r:id="rId65"/>
    <p:sldId id="468" r:id="rId66"/>
    <p:sldId id="469" r:id="rId67"/>
    <p:sldId id="470" r:id="rId68"/>
    <p:sldId id="471" r:id="rId69"/>
    <p:sldId id="477" r:id="rId70"/>
    <p:sldId id="478" r:id="rId71"/>
    <p:sldId id="480" r:id="rId72"/>
    <p:sldId id="482" r:id="rId73"/>
    <p:sldId id="483" r:id="rId74"/>
    <p:sldId id="484" r:id="rId75"/>
    <p:sldId id="486" r:id="rId76"/>
    <p:sldId id="487" r:id="rId77"/>
    <p:sldId id="506" r:id="rId78"/>
    <p:sldId id="1272" r:id="rId79"/>
    <p:sldId id="435" r:id="rId80"/>
    <p:sldId id="436" r:id="rId81"/>
    <p:sldId id="2142532374" r:id="rId82"/>
    <p:sldId id="2142532375" r:id="rId83"/>
    <p:sldId id="1169" r:id="rId84"/>
    <p:sldId id="2142532376" r:id="rId85"/>
    <p:sldId id="759" r:id="rId86"/>
    <p:sldId id="760" r:id="rId87"/>
    <p:sldId id="762" r:id="rId88"/>
    <p:sldId id="763" r:id="rId89"/>
    <p:sldId id="764" r:id="rId90"/>
    <p:sldId id="765" r:id="rId91"/>
    <p:sldId id="766" r:id="rId92"/>
    <p:sldId id="767" r:id="rId93"/>
    <p:sldId id="768" r:id="rId94"/>
    <p:sldId id="769" r:id="rId95"/>
    <p:sldId id="770" r:id="rId96"/>
    <p:sldId id="771" r:id="rId97"/>
    <p:sldId id="772" r:id="rId98"/>
    <p:sldId id="773" r:id="rId99"/>
    <p:sldId id="774" r:id="rId100"/>
    <p:sldId id="775" r:id="rId101"/>
    <p:sldId id="2142532379" r:id="rId102"/>
    <p:sldId id="953" r:id="rId103"/>
    <p:sldId id="1209" r:id="rId104"/>
    <p:sldId id="2142532381" r:id="rId105"/>
    <p:sldId id="2142532380" r:id="rId10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41"/>
    <p:restoredTop sz="97193"/>
  </p:normalViewPr>
  <p:slideViewPr>
    <p:cSldViewPr snapToObjects="1">
      <p:cViewPr varScale="1">
        <p:scale>
          <a:sx n="209" d="100"/>
          <a:sy n="209" d="100"/>
        </p:scale>
        <p:origin x="136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tableStyles" Target="tableStyles.xml"/><Relationship Id="rId16" Type="http://schemas.openxmlformats.org/officeDocument/2006/relationships/slide" Target="slides/slide5.xml"/><Relationship Id="rId107" Type="http://schemas.openxmlformats.org/officeDocument/2006/relationships/notesMaster" Target="notesMasters/notesMaster1.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handoutMaster" Target="handoutMasters/handout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presProps" Target="presProp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viewProps" Target="view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4/4/24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690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984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1575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07195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1418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7005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59076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228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951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90687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667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89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33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48176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87564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639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51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3524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46335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929168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00569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8026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375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212364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733378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8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459837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4119395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296067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467731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553176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3225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680391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110736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324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52031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988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877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109035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1949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532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957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647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37338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279034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93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164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902140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969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906942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222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3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2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984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3943051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1873377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7594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3739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7377946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39142543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3509399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72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25848923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2224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7376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035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0563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1117171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1069220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1092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800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1012530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748153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9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5854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848472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67410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824732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392691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029886772"/>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892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22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540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799295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1026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475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2683116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4978941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3247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699557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166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0881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59078957"/>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66798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w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8.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8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Databases (S24) - Lecture 11: Module II (4), Normalization, NoSQL (4)</a:t>
            </a:r>
            <a:r>
              <a:rPr lang="en-US" altLang="en-US" sz="800" i="1" dirty="0">
                <a:solidFill>
                  <a:schemeClr val="bg1"/>
                </a:solidFill>
              </a:rPr>
              <a:t>	</a:t>
            </a:r>
            <a:r>
              <a:rPr lang="en-US" altLang="en-US" sz="1000" i="1" dirty="0">
                <a:solidFill>
                  <a:schemeClr val="bg1"/>
                </a:solidFill>
              </a:rPr>
              <a:t>		</a:t>
            </a:r>
            <a:r>
              <a:rPr lang="de-DE" altLang="en-US" sz="800" i="1" dirty="0">
                <a:solidFill>
                  <a:schemeClr val="bg1"/>
                </a:solidFill>
              </a:rPr>
              <a:t>© Donald F. Ferguson, 2024</a:t>
            </a:r>
            <a:endParaRPr lang="en-US" altLang="en-US" sz="8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2" r:id="rId9"/>
    <p:sldLayoutId id="2147493693" r:id="rId10"/>
    <p:sldLayoutId id="21474936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11: Module II, NoSQL 4</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90323623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464763"/>
      </p:ext>
    </p:extLst>
  </p:cSld>
  <p:clrMap bg1="lt1" tx1="dk1" bg2="lt2" tx2="dk2" accent1="accent1" accent2="accent2" accent3="accent3" accent4="accent4" accent5="accent5" accent6="accent6" hlink="hlink" folHlink="folHlink"/>
  <p:sldLayoutIdLst>
    <p:sldLayoutId id="2147493705" r:id="rId1"/>
    <p:sldLayoutId id="2147493706" r:id="rId2"/>
    <p:sldLayoutId id="2147493707" r:id="rId3"/>
    <p:sldLayoutId id="2147493708" r:id="rId4"/>
    <p:sldLayoutId id="2147493709" r:id="rId5"/>
    <p:sldLayoutId id="2147493710" r:id="rId6"/>
    <p:sldLayoutId id="2147493711" r:id="rId7"/>
    <p:sldLayoutId id="2147493712" r:id="rId8"/>
    <p:sldLayoutId id="2147493713" r:id="rId9"/>
    <p:sldLayoutId id="2147493714" r:id="rId10"/>
    <p:sldLayoutId id="2147493715" r:id="rId11"/>
    <p:sldLayoutId id="2147493716" r:id="rId12"/>
    <p:sldLayoutId id="2147493717" r:id="rId13"/>
    <p:sldLayoutId id="2147493718"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840556476"/>
      </p:ext>
    </p:extLst>
  </p:cSld>
  <p:clrMap bg1="lt1" tx1="dk1" bg2="lt2" tx2="dk2" accent1="accent1" accent2="accent2" accent3="accent3" accent4="accent4" accent5="accent5" accent6="accent6" hlink="hlink" folHlink="folHlink"/>
  <p:sldLayoutIdLst>
    <p:sldLayoutId id="2147493720" r:id="rId1"/>
    <p:sldLayoutId id="2147493721" r:id="rId2"/>
    <p:sldLayoutId id="2147493722" r:id="rId3"/>
    <p:sldLayoutId id="2147493723" r:id="rId4"/>
    <p:sldLayoutId id="2147493724" r:id="rId5"/>
    <p:sldLayoutId id="2147493725" r:id="rId6"/>
    <p:sldLayoutId id="2147493726" r:id="rId7"/>
    <p:sldLayoutId id="2147493727" r:id="rId8"/>
    <p:sldLayoutId id="2147493728" r:id="rId9"/>
    <p:sldLayoutId id="2147493729" r:id="rId10"/>
    <p:sldLayoutId id="2147493730"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0928"/>
      </p:ext>
    </p:extLst>
  </p:cSld>
  <p:clrMap bg1="lt1" tx1="dk1" bg2="lt2" tx2="dk2" accent1="accent1" accent2="accent2" accent3="accent3" accent4="accent4" accent5="accent5" accent6="accent6" hlink="hlink" folHlink="folHlink"/>
  <p:sldLayoutIdLst>
    <p:sldLayoutId id="2147493732" r:id="rId1"/>
    <p:sldLayoutId id="2147493733" r:id="rId2"/>
    <p:sldLayoutId id="2147493734" r:id="rId3"/>
    <p:sldLayoutId id="2147493735" r:id="rId4"/>
    <p:sldLayoutId id="2147493736" r:id="rId5"/>
    <p:sldLayoutId id="2147493737" r:id="rId6"/>
    <p:sldLayoutId id="2147493738" r:id="rId7"/>
    <p:sldLayoutId id="2147493739" r:id="rId8"/>
    <p:sldLayoutId id="2147493740" r:id="rId9"/>
    <p:sldLayoutId id="2147493741" r:id="rId10"/>
    <p:sldLayoutId id="2147493742" r:id="rId11"/>
    <p:sldLayoutId id="2147493743" r:id="rId12"/>
    <p:sldLayoutId id="2147493744"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01262"/>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753829275"/>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 id="2147493767" r:id="rId9"/>
    <p:sldLayoutId id="2147493768" r:id="rId10"/>
    <p:sldLayoutId id="2147493769"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032215565"/>
      </p:ext>
    </p:extLst>
  </p:cSld>
  <p:clrMap bg1="lt1" tx1="dk1" bg2="lt2" tx2="dk2" accent1="accent1" accent2="accent2" accent3="accent3" accent4="accent4" accent5="accent5" accent6="accent6" hlink="hlink" folHlink="folHlink"/>
  <p:sldLayoutIdLst>
    <p:sldLayoutId id="2147493771" r:id="rId1"/>
    <p:sldLayoutId id="2147493772" r:id="rId2"/>
    <p:sldLayoutId id="2147493773" r:id="rId3"/>
    <p:sldLayoutId id="2147493774" r:id="rId4"/>
    <p:sldLayoutId id="2147493775" r:id="rId5"/>
    <p:sldLayoutId id="2147493776" r:id="rId6"/>
    <p:sldLayoutId id="2147493777" r:id="rId7"/>
    <p:sldLayoutId id="2147493778" r:id="rId8"/>
    <p:sldLayoutId id="2147493779" r:id="rId9"/>
    <p:sldLayoutId id="214749378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69.xml"/><Relationship Id="rId6" Type="http://schemas.openxmlformats.org/officeDocument/2006/relationships/image" Target="../media/image25.emf"/><Relationship Id="rId5" Type="http://schemas.openxmlformats.org/officeDocument/2006/relationships/oleObject" Target="../embeddings/oleObject2.bin"/><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8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tiff"/></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11</a:t>
            </a:r>
            <a:br>
              <a:rPr lang="en-US" altLang="en-US" sz="2800" i="1" dirty="0"/>
            </a:br>
            <a:r>
              <a:rPr lang="en-US" altLang="en-US" sz="28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567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3901123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116692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199145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p>
        </p:txBody>
      </p:sp>
      <p:sp>
        <p:nvSpPr>
          <p:cNvPr id="2" name="TextBox 9">
            <a:extLst>
              <a:ext uri="{FF2B5EF4-FFF2-40B4-BE49-F238E27FC236}">
                <a16:creationId xmlns:a16="http://schemas.microsoft.com/office/drawing/2014/main" id="{B32F29EE-6636-D668-B463-9DF911094D4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33285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415298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0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91462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91812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
        <p:nvSpPr>
          <p:cNvPr id="2" name="Title 1"/>
          <p:cNvSpPr>
            <a:spLocks noGrp="1"/>
          </p:cNvSpPr>
          <p:nvPr>
            <p:ph type="title"/>
          </p:nvPr>
        </p:nvSpPr>
        <p:spPr/>
        <p:txBody>
          <a:bodyPr/>
          <a:lstStyle/>
          <a:p>
            <a:r>
              <a:rPr lang="en-US" dirty="0"/>
              <a:t>Simplistic Approach</a:t>
            </a:r>
          </a:p>
        </p:txBody>
      </p:sp>
    </p:spTree>
    <p:extLst>
      <p:ext uri="{BB962C8B-B14F-4D97-AF65-F5344CB8AC3E}">
        <p14:creationId xmlns:p14="http://schemas.microsoft.com/office/powerpoint/2010/main" val="302816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11</a:t>
            </a:r>
            <a:br>
              <a:rPr lang="en-US" altLang="en-US" sz="2800" i="1" dirty="0"/>
            </a:br>
            <a:r>
              <a:rPr lang="en-US" altLang="en-US" sz="2800" i="1" dirty="0"/>
              <a:t>Module II (4), NoSQL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1899282"/>
            <a:ext cx="6019802" cy="2425068"/>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Say something if you are in OHs and I an not paying attention.</a:t>
            </a:r>
            <a:br>
              <a:rPr lang="en-US" sz="2800" dirty="0"/>
            </a:br>
            <a:endParaRPr lang="en-US" sz="2800" dirty="0"/>
          </a:p>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182274" cy="4038600"/>
          </a:xfrm>
        </p:spPr>
        <p:txBody>
          <a:bodyPr>
            <a:normAutofit lnSpcReduction="10000"/>
          </a:bodyPr>
          <a:lstStyle/>
          <a:p>
            <a:pPr marL="0" indent="0">
              <a:lnSpc>
                <a:spcPct val="120000"/>
              </a:lnSpc>
              <a:spcBef>
                <a:spcPts val="0"/>
              </a:spcBef>
              <a:spcAft>
                <a:spcPts val="200"/>
              </a:spcAft>
              <a:buNone/>
            </a:pPr>
            <a:r>
              <a:rPr lang="en-US" dirty="0"/>
              <a:t>Implementation Subsystems</a:t>
            </a:r>
          </a:p>
          <a:p>
            <a:pPr>
              <a:lnSpc>
                <a:spcPct val="120000"/>
              </a:lnSpc>
              <a:spcBef>
                <a:spcPts val="0"/>
              </a:spcBef>
              <a:spcAft>
                <a:spcPts val="200"/>
              </a:spcAft>
            </a:pPr>
            <a:r>
              <a:rPr lang="en-US" sz="1400" i="1" dirty="0"/>
              <a:t>Query processor</a:t>
            </a:r>
            <a:r>
              <a:rPr lang="en-US" sz="1400" dirty="0"/>
              <a:t> schedules and executes queries.</a:t>
            </a:r>
          </a:p>
          <a:p>
            <a:pPr>
              <a:lnSpc>
                <a:spcPct val="120000"/>
              </a:lnSpc>
              <a:spcBef>
                <a:spcPts val="0"/>
              </a:spcBef>
              <a:spcAft>
                <a:spcPts val="200"/>
              </a:spcAft>
            </a:pPr>
            <a:r>
              <a:rPr lang="en-US" sz="1400" i="1" dirty="0">
                <a:solidFill>
                  <a:srgbClr val="0070C0"/>
                </a:solidFill>
              </a:rPr>
              <a:t>Buffer manager </a:t>
            </a:r>
            <a:r>
              <a:rPr lang="en-US" sz="1400" dirty="0">
                <a:solidFill>
                  <a:srgbClr val="0070C0"/>
                </a:solidFill>
              </a:rPr>
              <a:t>controls reading/writing blocks/frames to/from disk.</a:t>
            </a:r>
          </a:p>
          <a:p>
            <a:pPr>
              <a:lnSpc>
                <a:spcPct val="120000"/>
              </a:lnSpc>
              <a:spcBef>
                <a:spcPts val="0"/>
              </a:spcBef>
              <a:spcAft>
                <a:spcPts val="200"/>
              </a:spcAft>
            </a:pPr>
            <a:r>
              <a:rPr lang="en-US" sz="1400" i="1" dirty="0">
                <a:solidFill>
                  <a:srgbClr val="FF0000"/>
                </a:solidFill>
              </a:rPr>
              <a:t>Log manager </a:t>
            </a:r>
            <a:r>
              <a:rPr lang="en-US" sz="1400" dirty="0">
                <a:solidFill>
                  <a:srgbClr val="FF0000"/>
                </a:solidFill>
              </a:rPr>
              <a:t>journals/records events to disk (log), e.g.</a:t>
            </a:r>
          </a:p>
          <a:p>
            <a:pPr lvl="1">
              <a:lnSpc>
                <a:spcPct val="120000"/>
              </a:lnSpc>
              <a:spcBef>
                <a:spcPts val="0"/>
              </a:spcBef>
              <a:spcAft>
                <a:spcPts val="200"/>
              </a:spcAft>
            </a:pPr>
            <a:r>
              <a:rPr lang="en-US" sz="1200" dirty="0">
                <a:solidFill>
                  <a:srgbClr val="FF0000"/>
                </a:solidFill>
              </a:rPr>
              <a:t>Transaction start/commit/abort</a:t>
            </a:r>
          </a:p>
          <a:p>
            <a:pPr lvl="1">
              <a:lnSpc>
                <a:spcPct val="120000"/>
              </a:lnSpc>
              <a:spcBef>
                <a:spcPts val="0"/>
              </a:spcBef>
              <a:spcAft>
                <a:spcPts val="200"/>
              </a:spcAft>
            </a:pPr>
            <a:r>
              <a:rPr lang="en-US" sz="1200" dirty="0">
                <a:solidFill>
                  <a:srgbClr val="FF0000"/>
                </a:solidFill>
              </a:rPr>
              <a:t>Transaction update of a block and previous value of data.</a:t>
            </a:r>
          </a:p>
          <a:p>
            <a:pPr>
              <a:lnSpc>
                <a:spcPct val="120000"/>
              </a:lnSpc>
              <a:spcBef>
                <a:spcPts val="0"/>
              </a:spcBef>
              <a:spcAft>
                <a:spcPts val="200"/>
              </a:spcAft>
            </a:pPr>
            <a:r>
              <a:rPr lang="en-US" sz="1400" i="1" dirty="0"/>
              <a:t>Transaction manager </a:t>
            </a:r>
            <a:r>
              <a:rPr lang="en-US" sz="1400" dirty="0"/>
              <a:t>coordinates query scheduling, buffer read/write and logging to ensure ACID.</a:t>
            </a:r>
          </a:p>
          <a:p>
            <a:pPr>
              <a:lnSpc>
                <a:spcPct val="120000"/>
              </a:lnSpc>
              <a:spcBef>
                <a:spcPts val="0"/>
              </a:spcBef>
              <a:spcAft>
                <a:spcPts val="200"/>
              </a:spcAft>
            </a:pPr>
            <a:r>
              <a:rPr lang="en-US" sz="1400" i="1" dirty="0"/>
              <a:t>Recovery manager</a:t>
            </a:r>
            <a:r>
              <a:rPr lang="en-US" sz="1400" dirty="0"/>
              <a:t> processes log to ensure ACID even after transaction or system failures.</a:t>
            </a:r>
          </a:p>
          <a:p>
            <a:pPr>
              <a:lnSpc>
                <a:spcPct val="120000"/>
              </a:lnSpc>
              <a:spcBef>
                <a:spcPts val="0"/>
              </a:spcBef>
              <a:spcAft>
                <a:spcPts val="200"/>
              </a:spcAft>
            </a:pPr>
            <a:r>
              <a:rPr lang="en-US" sz="1400" i="1" dirty="0">
                <a:solidFill>
                  <a:srgbClr val="7030A0"/>
                </a:solidFill>
              </a:rPr>
              <a:t>Log</a:t>
            </a:r>
            <a:r>
              <a:rPr lang="en-US" sz="1400" dirty="0">
                <a:solidFill>
                  <a:srgbClr val="7030A0"/>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782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431796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651510" y="590550"/>
            <a:ext cx="4340089" cy="4038600"/>
          </a:xfrm>
        </p:spPr>
        <p:txBody>
          <a:bodyPr>
            <a:normAutofit fontScale="775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32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3970430" y="590550"/>
            <a:ext cx="5021169" cy="4038600"/>
          </a:xfrm>
          <a:prstGeom prst="rect">
            <a:avLst/>
          </a:prstGeom>
        </p:spPr>
        <p:txBody>
          <a:bodyPr>
            <a:normAutofit fontScale="77500" lnSpcReduction="20000"/>
          </a:bodyPr>
          <a:lstStyle/>
          <a:p>
            <a:pPr marL="0" indent="0">
              <a:lnSpc>
                <a:spcPct val="120000"/>
              </a:lnSpc>
              <a:spcBef>
                <a:spcPts val="0"/>
              </a:spcBef>
              <a:spcAft>
                <a:spcPts val="300"/>
              </a:spcAft>
              <a:buNone/>
            </a:pPr>
            <a:r>
              <a:rPr lang="en-US" sz="34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a:prstGeom prst="rect">
            <a:avLst/>
          </a:prstGeom>
        </p:spPr>
        <p:txBody>
          <a:bodyPr anchor="ctr"/>
          <a:lstStyle/>
          <a:p>
            <a:pPr algn="l"/>
            <a:r>
              <a:rPr lang="en-US" sz="3200" dirty="0">
                <a:solidFill>
                  <a:schemeClr val="bg1"/>
                </a:solidFill>
              </a:rPr>
              <a:t>Write Ahead </a:t>
            </a:r>
            <a:r>
              <a:rPr lang="en-US" sz="2800" dirty="0">
                <a:solidFill>
                  <a:schemeClr val="bg1"/>
                </a:solidFill>
              </a:rPr>
              <a:t>Logging</a:t>
            </a:r>
            <a:endParaRPr lang="en-US" sz="3200" dirty="0">
              <a:solidFill>
                <a:schemeClr val="bg1"/>
              </a:solidFill>
            </a:endParaRP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443197" y="588083"/>
            <a:ext cx="3541077" cy="2038074"/>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271004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Tree>
    <p:extLst>
      <p:ext uri="{BB962C8B-B14F-4D97-AF65-F5344CB8AC3E}">
        <p14:creationId xmlns:p14="http://schemas.microsoft.com/office/powerpoint/2010/main" val="1934771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
        <p:nvSpPr>
          <p:cNvPr id="2" name="Title 1"/>
          <p:cNvSpPr>
            <a:spLocks noGrp="1"/>
          </p:cNvSpPr>
          <p:nvPr>
            <p:ph type="title"/>
          </p:nvPr>
        </p:nvSpPr>
        <p:spPr/>
        <p:txBody>
          <a:bodyPr/>
          <a:lstStyle/>
          <a:p>
            <a:r>
              <a:rPr lang="en-US" dirty="0"/>
              <a:t>Durability</a:t>
            </a:r>
          </a:p>
        </p:txBody>
      </p:sp>
    </p:spTree>
    <p:extLst>
      <p:ext uri="{BB962C8B-B14F-4D97-AF65-F5344CB8AC3E}">
        <p14:creationId xmlns:p14="http://schemas.microsoft.com/office/powerpoint/2010/main" val="3221792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2400" y="590550"/>
            <a:ext cx="5181600" cy="4038600"/>
          </a:xfrm>
        </p:spPr>
        <p:txBody>
          <a:bodyPr>
            <a:normAutofit fontScale="85000" lnSpcReduction="2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sp>
        <p:nvSpPr>
          <p:cNvPr id="2" name="Title 1"/>
          <p:cNvSpPr>
            <a:spLocks noGrp="1"/>
          </p:cNvSpPr>
          <p:nvPr>
            <p:ph type="title"/>
          </p:nvPr>
        </p:nvSpPr>
        <p:spPr/>
        <p:txBody>
          <a:bodyPr/>
          <a:lstStyle/>
          <a:p>
            <a:r>
              <a:rPr lang="en-US" dirty="0"/>
              <a:t>Availability and Replication</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14636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p>
        </p:txBody>
      </p:sp>
      <p:sp>
        <p:nvSpPr>
          <p:cNvPr id="2" name="TextBox 9">
            <a:extLst>
              <a:ext uri="{FF2B5EF4-FFF2-40B4-BE49-F238E27FC236}">
                <a16:creationId xmlns:a16="http://schemas.microsoft.com/office/drawing/2014/main" id="{6D682FAA-6DB2-ACDE-84F9-5F45A864682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4839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AB8218-9318-2B0F-2BC7-04BE19BF6729}"/>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1513672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D5544CD-B942-B532-F92B-70F72761A1A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71712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4</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a:t>Serializability</a:t>
            </a:r>
          </a:p>
        </p:txBody>
      </p:sp>
    </p:spTree>
    <p:extLst>
      <p:ext uri="{BB962C8B-B14F-4D97-AF65-F5344CB8AC3E}">
        <p14:creationId xmlns:p14="http://schemas.microsoft.com/office/powerpoint/2010/main" val="1926366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05608" y="590550"/>
            <a:ext cx="4672728" cy="3818828"/>
          </a:xfrm>
          <a:prstGeom prst="rect">
            <a:avLst/>
          </a:prstGeom>
        </p:spPr>
      </p:pic>
      <p:sp>
        <p:nvSpPr>
          <p:cNvPr id="7" name="Content Placeholder 6"/>
          <p:cNvSpPr>
            <a:spLocks noGrp="1"/>
          </p:cNvSpPr>
          <p:nvPr>
            <p:ph idx="1"/>
          </p:nvPr>
        </p:nvSpPr>
        <p:spPr>
          <a:xfrm>
            <a:off x="152400" y="590550"/>
            <a:ext cx="40386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296145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507530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54561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a:t>Serializability</a:t>
            </a:r>
            <a:r>
              <a:rPr lang="en-US" dirty="0"/>
              <a:t> is used to keep the data in the data item in a consistent state. Serializability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538535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2647412693"/>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2661131798"/>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298C61-D58E-2BEA-8818-76668DF34B75}"/>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331105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2510812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268446" y="970393"/>
            <a:ext cx="4509204" cy="1559379"/>
          </a:xfrm>
          <a:prstGeom prst="rect">
            <a:avLst/>
          </a:prstGeom>
        </p:spPr>
      </p:pic>
    </p:spTree>
    <p:extLst>
      <p:ext uri="{BB962C8B-B14F-4D97-AF65-F5344CB8AC3E}">
        <p14:creationId xmlns:p14="http://schemas.microsoft.com/office/powerpoint/2010/main" val="243292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F99594-F2C9-B2F7-35EA-B029918523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5617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Relational Database Design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0A0D0F3-EAAB-55AC-63ED-30E5806C9AB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238604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41898"/>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6629400" y="1731431"/>
            <a:ext cx="1957074" cy="206210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X </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X =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Y = (building, budget)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Piy</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(Watson, 70000)</a:t>
            </a: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dirty="0">
                <a:solidFill>
                  <a:schemeClr val="accent2"/>
                </a:solidFill>
              </a:rPr>
              <a:t>Redundancy</a:t>
            </a:r>
            <a:r>
              <a:rPr lang="en-US" altLang="en-US" dirty="0">
                <a:solidFill>
                  <a:schemeClr val="accent2"/>
                </a:solidFill>
              </a:rPr>
              <a:t> </a:t>
            </a:r>
            <a:r>
              <a:rPr lang="en-US" altLang="en-US" dirty="0"/>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name="Equation" r:id="rId3" imgW="1638300" imgH="825500" progId="Equation.3">
                  <p:embed/>
                </p:oleObj>
              </mc:Choice>
              <mc:Fallback>
                <p:oleObj name="Equation" r:id="rId3"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name="Document" r:id="rId5" imgW="5092700" imgH="2679700" progId="Word.Document.8">
                  <p:embed/>
                </p:oleObj>
              </mc:Choice>
              <mc:Fallback>
                <p:oleObj name="Document" r:id="rId5"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name="Document" r:id="rId7" imgW="4394200" imgH="2679700" progId="Word.Document.8">
                  <p:embed/>
                </p:oleObj>
              </mc:Choice>
              <mc:Fallback>
                <p:oleObj name="Document" r:id="rId7"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name="Document" r:id="rId9" imgW="1130300" imgH="1447800" progId="Word.Document.8">
                  <p:embed/>
                </p:oleObj>
              </mc:Choice>
              <mc:Fallback>
                <p:oleObj name="Document" r:id="rId9"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2000250" y="3943350"/>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FC0128"/>
                </a:solidFill>
                <a:effectLst/>
                <a:uLnTx/>
                <a:uFillTx/>
                <a:latin typeface="Calibri" panose="020F0502020204030204" pitchFamily="34" charset="0"/>
                <a:ea typeface="ＭＳ Ｐゴシック" panose="020B0600070205080204" pitchFamily="34" charset="-128"/>
                <a:cs typeface="+mn-cs"/>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20DF4-5DA5-ED41-84BF-14D7753639AF}"/>
              </a:ext>
            </a:extLst>
          </p:cNvPr>
          <p:cNvSpPr>
            <a:spLocks noGrp="1"/>
          </p:cNvSpPr>
          <p:nvPr>
            <p:ph idx="1"/>
          </p:nvPr>
        </p:nvSpPr>
        <p:spPr/>
        <p:txBody>
          <a:bodyPr/>
          <a:lstStyle/>
          <a:p>
            <a:r>
              <a:rPr lang="en-US" dirty="0"/>
              <a:t>(</a:t>
            </a:r>
            <a:r>
              <a:rPr lang="en-US" dirty="0" err="1"/>
              <a:t>uni</a:t>
            </a:r>
            <a:r>
              <a:rPr lang="en-US" dirty="0"/>
              <a:t>, email, </a:t>
            </a:r>
            <a:r>
              <a:rPr lang="en-US" dirty="0" err="1"/>
              <a:t>last_name</a:t>
            </a:r>
            <a:r>
              <a:rPr lang="en-US" dirty="0"/>
              <a:t>, </a:t>
            </a:r>
            <a:r>
              <a:rPr lang="en-US" dirty="0" err="1"/>
              <a:t>first_name</a:t>
            </a:r>
            <a:r>
              <a:rPr lang="en-US" dirty="0"/>
              <a:t>)</a:t>
            </a:r>
            <a:br>
              <a:rPr lang="en-US" dirty="0"/>
            </a:br>
            <a:r>
              <a:rPr lang="en-US" dirty="0" err="1"/>
              <a:t>uni</a:t>
            </a:r>
            <a:r>
              <a:rPr lang="en-US" dirty="0"/>
              <a:t> and email are candidate (not NULL, unique)</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 Uni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r>
              <a:rPr lang="en-US" dirty="0"/>
              <a:t>Person:(</a:t>
            </a:r>
            <a:r>
              <a:rPr lang="en-US" dirty="0" err="1"/>
              <a:t>uni</a:t>
            </a:r>
            <a:r>
              <a:rPr lang="en-US" dirty="0"/>
              <a:t>, email, </a:t>
            </a:r>
            <a:r>
              <a:rPr lang="en-US" dirty="0" err="1"/>
              <a:t>last_name</a:t>
            </a:r>
            <a:r>
              <a:rPr lang="en-US" dirty="0"/>
              <a:t>, </a:t>
            </a:r>
            <a:r>
              <a:rPr lang="en-US" dirty="0" err="1"/>
              <a:t>first_name</a:t>
            </a:r>
            <a:r>
              <a:rPr lang="en-US" dirty="0"/>
              <a:t>), </a:t>
            </a:r>
            <a:br>
              <a:rPr lang="en-US" dirty="0"/>
            </a:br>
            <a:r>
              <a:rPr lang="en-US" dirty="0" err="1"/>
              <a:t>ContactInfo</a:t>
            </a:r>
            <a:r>
              <a:rPr lang="en-US" dirty="0"/>
              <a:t>: (email, </a:t>
            </a:r>
            <a:r>
              <a:rPr lang="en-US" dirty="0" err="1"/>
              <a:t>phone_number</a:t>
            </a:r>
            <a:r>
              <a:rPr lang="en-US" dirty="0"/>
              <a:t>, </a:t>
            </a:r>
            <a:r>
              <a:rPr lang="en-US" dirty="0" err="1"/>
              <a:t>dorm_name</a:t>
            </a:r>
            <a:r>
              <a:rPr lang="en-US" dirty="0"/>
              <a:t>)</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t>phone_number</a:t>
            </a:r>
            <a:r>
              <a:rPr lang="en-US" dirty="0"/>
              <a:t>, </a:t>
            </a:r>
            <a:r>
              <a:rPr lang="en-US" dirty="0" err="1"/>
              <a:t>dorm_name</a:t>
            </a:r>
            <a:endParaRPr lang="en-US" dirty="0"/>
          </a:p>
          <a:p>
            <a:pPr lvl="1"/>
            <a:r>
              <a:rPr lang="en-US" dirty="0"/>
              <a:t>Uni </a:t>
            </a:r>
            <a:r>
              <a:rPr lang="en-US" dirty="0">
                <a:sym typeface="Wingdings" pitchFamily="2" charset="2"/>
              </a:rPr>
              <a:t> </a:t>
            </a:r>
            <a:r>
              <a:rPr lang="en-US" dirty="0" err="1"/>
              <a:t>phone_number</a:t>
            </a:r>
            <a:r>
              <a:rPr lang="en-US" dirty="0"/>
              <a:t>, </a:t>
            </a:r>
            <a:r>
              <a:rPr lang="en-US" dirty="0" err="1"/>
              <a:t>dorm_name</a:t>
            </a:r>
            <a:endParaRPr lang="en-US" dirty="0"/>
          </a:p>
        </p:txBody>
      </p:sp>
      <p:sp>
        <p:nvSpPr>
          <p:cNvPr id="3" name="Title 2">
            <a:extLst>
              <a:ext uri="{FF2B5EF4-FFF2-40B4-BE49-F238E27FC236}">
                <a16:creationId xmlns:a16="http://schemas.microsoft.com/office/drawing/2014/main" id="{019092B8-16FD-814F-BD9A-28EEAB534C72}"/>
              </a:ext>
            </a:extLst>
          </p:cNvPr>
          <p:cNvSpPr>
            <a:spLocks noGrp="1"/>
          </p:cNvSpPr>
          <p:nvPr>
            <p:ph type="title"/>
          </p:nvPr>
        </p:nvSpPr>
        <p:spPr/>
        <p:txBody>
          <a:bodyPr/>
          <a:lstStyle/>
          <a:p>
            <a:r>
              <a:rPr lang="en-US" dirty="0"/>
              <a:t>F</a:t>
            </a:r>
            <a:r>
              <a:rPr lang="en-US" baseline="30000" dirty="0"/>
              <a:t>+</a:t>
            </a:r>
            <a:endParaRPr lang="en-US" dirty="0"/>
          </a:p>
        </p:txBody>
      </p:sp>
    </p:spTree>
    <p:extLst>
      <p:ext uri="{BB962C8B-B14F-4D97-AF65-F5344CB8AC3E}">
        <p14:creationId xmlns:p14="http://schemas.microsoft.com/office/powerpoint/2010/main" val="174865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5" name="Rectangle 14">
            <a:extLst>
              <a:ext uri="{FF2B5EF4-FFF2-40B4-BE49-F238E27FC236}">
                <a16:creationId xmlns:a16="http://schemas.microsoft.com/office/drawing/2014/main" id="{26A8D42C-D80C-F52D-0239-D6E8AED307D0}"/>
              </a:ext>
            </a:extLst>
          </p:cNvPr>
          <p:cNvSpPr/>
          <p:nvPr/>
        </p:nvSpPr>
        <p:spPr>
          <a:xfrm>
            <a:off x="4214554" y="58585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266648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160332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ACID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0759B2D-2492-2005-B32E-A2A675BDE30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30625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235395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 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7481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dirty="0"/>
              <a:t>Atomicity is actually a property of how the elements of the domain are used.</a:t>
            </a:r>
          </a:p>
          <a:p>
            <a:pPr lvl="1"/>
            <a:r>
              <a:rPr lang="en-US" altLang="en-US" dirty="0">
                <a:ea typeface="ＭＳ Ｐゴシック" panose="020B0600070205080204" pitchFamily="34" charset="-128"/>
              </a:rPr>
              <a:t>Example: Strings would normally be considered indivisible </a:t>
            </a:r>
          </a:p>
          <a:p>
            <a:pPr lvl="1"/>
            <a:r>
              <a:rPr lang="en-US" altLang="en-US" dirty="0">
                <a:ea typeface="ＭＳ Ｐゴシック" panose="020B0600070205080204" pitchFamily="34" charset="-128"/>
              </a:rPr>
              <a:t>Suppose that students are given roll numbers which are strings of the form </a:t>
            </a:r>
            <a:r>
              <a:rPr lang="en-US" altLang="en-US" i="1" dirty="0">
                <a:ea typeface="ＭＳ Ｐゴシック" panose="020B0600070205080204" pitchFamily="34" charset="-128"/>
              </a:rPr>
              <a:t>CS0012 </a:t>
            </a:r>
            <a:r>
              <a:rPr lang="en-US" altLang="en-US" dirty="0">
                <a:ea typeface="ＭＳ Ｐゴシック" panose="020B0600070205080204" pitchFamily="34" charset="-128"/>
              </a:rPr>
              <a:t>or </a:t>
            </a:r>
            <a:r>
              <a:rPr lang="en-US" altLang="en-US" i="1" dirty="0">
                <a:ea typeface="ＭＳ Ｐゴシック" panose="020B0600070205080204" pitchFamily="34" charset="-128"/>
              </a:rPr>
              <a:t>EE1127</a:t>
            </a:r>
          </a:p>
          <a:p>
            <a:pPr lvl="1"/>
            <a:r>
              <a:rPr lang="en-US" altLang="en-US" dirty="0">
                <a:ea typeface="ＭＳ Ｐゴシック" panose="020B0600070205080204" pitchFamily="34" charset="-128"/>
              </a:rPr>
              <a:t>If the first two characters are extracted to find the department, the domain of roll numbers is not atomic.</a:t>
            </a:r>
          </a:p>
          <a:p>
            <a:pPr lvl="1"/>
            <a:r>
              <a:rPr lang="en-US" altLang="en-US" dirty="0">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(3)</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11: Module II (4), Normalization, NoSQL (4)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a:t>
            </a:r>
            <a:r>
              <a:rPr lang="en-US" altLang="en-US" sz="2800" i="1" dirty="0">
                <a:solidFill>
                  <a:prstClr val="white"/>
                </a:solidFill>
              </a:rPr>
              <a:t>p</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 Databases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Tree>
    <p:extLst>
      <p:ext uri="{BB962C8B-B14F-4D97-AF65-F5344CB8AC3E}">
        <p14:creationId xmlns:p14="http://schemas.microsoft.com/office/powerpoint/2010/main" val="1886286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63223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Backup</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11: Module II (4), Normalization, NoSQL (4)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Rounded Rectangle 2">
            <a:extLst>
              <a:ext uri="{FF2B5EF4-FFF2-40B4-BE49-F238E27FC236}">
                <a16:creationId xmlns:a16="http://schemas.microsoft.com/office/drawing/2014/main" id="{5831ABCF-EC45-9AA0-95C3-38056B39596C}"/>
              </a:ext>
            </a:extLst>
          </p:cNvPr>
          <p:cNvSpPr/>
          <p:nvPr/>
        </p:nvSpPr>
        <p:spPr>
          <a:xfrm>
            <a:off x="381000" y="285750"/>
            <a:ext cx="8458200" cy="4267200"/>
          </a:xfrm>
          <a:prstGeom prst="roundRect">
            <a:avLst/>
          </a:prstGeom>
          <a:solidFill>
            <a:srgbClr val="92D050">
              <a:alpha val="25000"/>
            </a:srgbClr>
          </a:solidFill>
          <a:ln w="2540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40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258387" y="523875"/>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258387" y="853095"/>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739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1D4BC-7A17-7D52-BBDE-AC8747E5BF72}"/>
              </a:ext>
            </a:extLst>
          </p:cNvPr>
          <p:cNvSpPr>
            <a:spLocks noGrp="1"/>
          </p:cNvSpPr>
          <p:nvPr>
            <p:ph type="title"/>
          </p:nvPr>
        </p:nvSpPr>
        <p:spPr/>
        <p:txBody>
          <a:bodyPr/>
          <a:lstStyle/>
          <a:p>
            <a:r>
              <a:rPr lang="en-US" dirty="0"/>
              <a:t>Cloud Computing Layers</a:t>
            </a:r>
          </a:p>
        </p:txBody>
      </p:sp>
      <p:pic>
        <p:nvPicPr>
          <p:cNvPr id="1026" name="Picture 2">
            <a:extLst>
              <a:ext uri="{FF2B5EF4-FFF2-40B4-BE49-F238E27FC236}">
                <a16:creationId xmlns:a16="http://schemas.microsoft.com/office/drawing/2014/main" id="{BF6A708D-887E-75A2-9568-AA490CD6E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48785"/>
            <a:ext cx="7188200" cy="40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09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86333</TotalTime>
  <Words>7517</Words>
  <Application>Microsoft Macintosh PowerPoint</Application>
  <PresentationFormat>On-screen Show (16:9)</PresentationFormat>
  <Paragraphs>774</Paragraphs>
  <Slides>95</Slides>
  <Notes>47</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2</vt:i4>
      </vt:variant>
      <vt:variant>
        <vt:lpstr>Slide Titles</vt:lpstr>
      </vt:variant>
      <vt:variant>
        <vt:i4>95</vt:i4>
      </vt:variant>
    </vt:vector>
  </HeadingPairs>
  <TitlesOfParts>
    <vt:vector size="122" baseType="lpstr">
      <vt:lpstr>ＭＳ Ｐゴシック</vt:lpstr>
      <vt:lpstr>Amazon Ember</vt:lpstr>
      <vt:lpstr>Arial</vt:lpstr>
      <vt:lpstr>Book Antiqua</vt:lpstr>
      <vt:lpstr>Calibri</vt:lpstr>
      <vt:lpstr>Century Schoolbook</vt:lpstr>
      <vt:lpstr>Greek Symbols</vt:lpstr>
      <vt:lpstr>Helvetica</vt:lpstr>
      <vt:lpstr>Monotype Sorts</vt:lpstr>
      <vt:lpstr>Museo For Dell</vt:lpstr>
      <vt:lpstr>Museo Sans For Dell</vt:lpstr>
      <vt:lpstr>Stencil</vt:lpstr>
      <vt:lpstr>Symbol</vt:lpstr>
      <vt:lpstr>Times</vt:lpstr>
      <vt:lpstr>Times New Roman</vt:lpstr>
      <vt:lpstr>Webdings</vt:lpstr>
      <vt:lpstr>Wingdings</vt:lpstr>
      <vt:lpstr>Office Theme</vt:lpstr>
      <vt:lpstr>1_Office Theme</vt:lpstr>
      <vt:lpstr>2_db</vt:lpstr>
      <vt:lpstr>1_l22</vt:lpstr>
      <vt:lpstr>2_db-5-grey</vt:lpstr>
      <vt:lpstr>l16</vt:lpstr>
      <vt:lpstr>2_Office Theme</vt:lpstr>
      <vt:lpstr>3_Office Theme</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Transaction State</vt:lpstr>
      <vt:lpstr>PowerPoint Presentation</vt:lpstr>
      <vt:lpstr>Atomicity</vt:lpstr>
      <vt:lpstr>Atomicity</vt:lpstr>
      <vt:lpstr>Atomicity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PowerPoint Presentation</vt:lpstr>
      <vt:lpstr>Features of Good Relational Designs</vt:lpstr>
      <vt:lpstr>Decomposition</vt:lpstr>
      <vt:lpstr>Lossy Decomposition</vt:lpstr>
      <vt:lpstr>The Evils of Redundancy</vt:lpstr>
      <vt:lpstr>Example (Contd.)</vt:lpstr>
      <vt:lpstr>Functional Dependencies (FDs)</vt:lpstr>
      <vt:lpstr>Example:  Constraints on Entity Set</vt:lpstr>
      <vt:lpstr>F+</vt:lpstr>
      <vt:lpstr>Reasoning About FDs</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Denormalization for Performance</vt:lpstr>
      <vt:lpstr>Wide Flat Tables</vt:lpstr>
      <vt:lpstr>First Normal Form</vt:lpstr>
      <vt:lpstr>First Normal Form (Cont.)</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Cloud Concepts – One Perspective</vt:lpstr>
      <vt:lpstr>Database-as-a-Service</vt:lpstr>
      <vt:lpstr>PowerPoint Presentation</vt:lpstr>
      <vt:lpstr>Cloud Computing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627</cp:revision>
  <cp:lastPrinted>2018-11-15T21:01:50Z</cp:lastPrinted>
  <dcterms:created xsi:type="dcterms:W3CDTF">2010-04-12T23:12:02Z</dcterms:created>
  <dcterms:modified xsi:type="dcterms:W3CDTF">2024-04-05T10:05:28Z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